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Lst>
  <p:sldSz cx="18288000" cy="10287000"/>
  <p:notesSz cx="6858000" cy="9144000"/>
  <p:embeddedFontLst>
    <p:embeddedFont>
      <p:font typeface="League Gothic" charset="1" panose="00000500000000000000"/>
      <p:regular r:id="rId17"/>
    </p:embeddedFont>
    <p:embeddedFont>
      <p:font typeface="Muli" charset="1" panose="00000500000000000000"/>
      <p:regular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fonts/font17.fntdata" Type="http://schemas.openxmlformats.org/officeDocument/2006/relationships/font"/><Relationship Id="rId18" Target="fonts/font18.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jpeg" Type="http://schemas.openxmlformats.org/officeDocument/2006/relationships/image"/><Relationship Id="rId3" Target="../media/image18.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 Id="rId3" Target="../media/image3.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6.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7.png" Type="http://schemas.openxmlformats.org/officeDocument/2006/relationships/image"/><Relationship Id="rId4" Target="../media/image8.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jpeg" Type="http://schemas.openxmlformats.org/officeDocument/2006/relationships/image"/><Relationship Id="rId3" Target="../media/image10.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jpeg" Type="http://schemas.openxmlformats.org/officeDocument/2006/relationships/image"/><Relationship Id="rId3" Target="../media/image11.png" Type="http://schemas.openxmlformats.org/officeDocument/2006/relationships/image"/><Relationship Id="rId4" Target="../media/image12.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jpeg" Type="http://schemas.openxmlformats.org/officeDocument/2006/relationships/image"/><Relationship Id="rId3" Target="../media/image14.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jpeg" Type="http://schemas.openxmlformats.org/officeDocument/2006/relationships/image"/><Relationship Id="rId3" Target="../media/image16.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21368" b="-34532"/>
            </a:stretch>
          </a:blipFill>
        </p:spPr>
      </p:sp>
      <p:sp>
        <p:nvSpPr>
          <p:cNvPr name="TextBox 3" id="3"/>
          <p:cNvSpPr txBox="true"/>
          <p:nvPr/>
        </p:nvSpPr>
        <p:spPr>
          <a:xfrm rot="0">
            <a:off x="4124655" y="2592978"/>
            <a:ext cx="10038689" cy="4108370"/>
          </a:xfrm>
          <a:prstGeom prst="rect">
            <a:avLst/>
          </a:prstGeom>
        </p:spPr>
        <p:txBody>
          <a:bodyPr anchor="t" rtlCol="false" tIns="0" lIns="0" bIns="0" rIns="0">
            <a:spAutoFit/>
          </a:bodyPr>
          <a:lstStyle/>
          <a:p>
            <a:pPr algn="ctr">
              <a:lnSpc>
                <a:spcPts val="10741"/>
              </a:lnSpc>
            </a:pPr>
            <a:r>
              <a:rPr lang="en-US" sz="9340">
                <a:solidFill>
                  <a:srgbClr val="FFFFFF"/>
                </a:solidFill>
                <a:latin typeface="League Gothic"/>
                <a:ea typeface="League Gothic"/>
                <a:cs typeface="League Gothic"/>
                <a:sym typeface="League Gothic"/>
              </a:rPr>
              <a:t>PENGGUNAAN METODE REGRESI LINEAR UNTUK MEMPREDIKSI HARGA MOBIL BEKAS</a:t>
            </a:r>
          </a:p>
        </p:txBody>
      </p:sp>
      <p:sp>
        <p:nvSpPr>
          <p:cNvPr name="TextBox 4" id="4"/>
          <p:cNvSpPr txBox="true"/>
          <p:nvPr/>
        </p:nvSpPr>
        <p:spPr>
          <a:xfrm rot="0">
            <a:off x="5754732" y="6912645"/>
            <a:ext cx="6778536" cy="1563986"/>
          </a:xfrm>
          <a:prstGeom prst="rect">
            <a:avLst/>
          </a:prstGeom>
        </p:spPr>
        <p:txBody>
          <a:bodyPr anchor="t" rtlCol="false" tIns="0" lIns="0" bIns="0" rIns="0">
            <a:spAutoFit/>
          </a:bodyPr>
          <a:lstStyle/>
          <a:p>
            <a:pPr algn="ctr">
              <a:lnSpc>
                <a:spcPts val="4220"/>
              </a:lnSpc>
            </a:pPr>
            <a:r>
              <a:rPr lang="en-US" sz="2910" spc="436">
                <a:solidFill>
                  <a:srgbClr val="F4D314"/>
                </a:solidFill>
                <a:latin typeface="Muli"/>
                <a:ea typeface="Muli"/>
                <a:cs typeface="Muli"/>
                <a:sym typeface="Muli"/>
              </a:rPr>
              <a:t>AZKA REZA ADITYA</a:t>
            </a:r>
          </a:p>
          <a:p>
            <a:pPr algn="ctr">
              <a:lnSpc>
                <a:spcPts val="4220"/>
              </a:lnSpc>
            </a:pPr>
            <a:r>
              <a:rPr lang="en-US" sz="2910" spc="436">
                <a:solidFill>
                  <a:srgbClr val="F4D314"/>
                </a:solidFill>
                <a:latin typeface="Muli"/>
                <a:ea typeface="Muli"/>
                <a:cs typeface="Muli"/>
                <a:sym typeface="Muli"/>
              </a:rPr>
              <a:t>2310631170127</a:t>
            </a:r>
          </a:p>
          <a:p>
            <a:pPr algn="ctr">
              <a:lnSpc>
                <a:spcPts val="4220"/>
              </a:lnSpc>
            </a:pPr>
            <a:r>
              <a:rPr lang="en-US" sz="2910" spc="436">
                <a:solidFill>
                  <a:srgbClr val="F4D314"/>
                </a:solidFill>
                <a:latin typeface="Muli"/>
                <a:ea typeface="Muli"/>
                <a:cs typeface="Muli"/>
                <a:sym typeface="Muli"/>
              </a:rPr>
              <a:t>5A INFORMATIKA</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1028700" y="3256497"/>
            <a:ext cx="7325382" cy="5623842"/>
          </a:xfrm>
          <a:custGeom>
            <a:avLst/>
            <a:gdLst/>
            <a:ahLst/>
            <a:cxnLst/>
            <a:rect r="r" b="b" t="t" l="l"/>
            <a:pathLst>
              <a:path h="5623842" w="7325382">
                <a:moveTo>
                  <a:pt x="0" y="0"/>
                </a:moveTo>
                <a:lnTo>
                  <a:pt x="7325382" y="0"/>
                </a:lnTo>
                <a:lnTo>
                  <a:pt x="7325382" y="5623842"/>
                </a:lnTo>
                <a:lnTo>
                  <a:pt x="0" y="5623842"/>
                </a:lnTo>
                <a:lnTo>
                  <a:pt x="0" y="0"/>
                </a:lnTo>
                <a:close/>
              </a:path>
            </a:pathLst>
          </a:custGeom>
          <a:blipFill>
            <a:blip r:embed="rId3"/>
            <a:stretch>
              <a:fillRect l="-80616" t="-58623" r="-90507" b="-28989"/>
            </a:stretch>
          </a:blipFill>
        </p:spPr>
      </p:sp>
      <p:sp>
        <p:nvSpPr>
          <p:cNvPr name="TextBox 4" id="4"/>
          <p:cNvSpPr txBox="true"/>
          <p:nvPr/>
        </p:nvSpPr>
        <p:spPr>
          <a:xfrm rot="0">
            <a:off x="1958325" y="1663131"/>
            <a:ext cx="5985375" cy="1217143"/>
          </a:xfrm>
          <a:prstGeom prst="rect">
            <a:avLst/>
          </a:prstGeom>
        </p:spPr>
        <p:txBody>
          <a:bodyPr anchor="t" rtlCol="false" tIns="0" lIns="0" bIns="0" rIns="0">
            <a:spAutoFit/>
          </a:bodyPr>
          <a:lstStyle/>
          <a:p>
            <a:pPr algn="l">
              <a:lnSpc>
                <a:spcPts val="9413"/>
              </a:lnSpc>
            </a:pPr>
            <a:r>
              <a:rPr lang="en-US" sz="8185">
                <a:solidFill>
                  <a:srgbClr val="FFFFFF"/>
                </a:solidFill>
                <a:latin typeface="League Gothic"/>
                <a:ea typeface="League Gothic"/>
                <a:cs typeface="League Gothic"/>
                <a:sym typeface="League Gothic"/>
              </a:rPr>
              <a:t>ANALISIS HASIL</a:t>
            </a:r>
          </a:p>
        </p:txBody>
      </p:sp>
      <p:sp>
        <p:nvSpPr>
          <p:cNvPr name="TextBox 5" id="5"/>
          <p:cNvSpPr txBox="true"/>
          <p:nvPr/>
        </p:nvSpPr>
        <p:spPr>
          <a:xfrm rot="0">
            <a:off x="9329539" y="3744874"/>
            <a:ext cx="7343180" cy="4247840"/>
          </a:xfrm>
          <a:prstGeom prst="rect">
            <a:avLst/>
          </a:prstGeom>
        </p:spPr>
        <p:txBody>
          <a:bodyPr anchor="t" rtlCol="false" tIns="0" lIns="0" bIns="0" rIns="0">
            <a:spAutoFit/>
          </a:bodyPr>
          <a:lstStyle/>
          <a:p>
            <a:pPr algn="just">
              <a:lnSpc>
                <a:spcPts val="3410"/>
              </a:lnSpc>
            </a:pPr>
            <a:r>
              <a:rPr lang="en-US" sz="2435">
                <a:solidFill>
                  <a:srgbClr val="FFFFFF"/>
                </a:solidFill>
                <a:latin typeface="Muli"/>
                <a:ea typeface="Muli"/>
                <a:cs typeface="Muli"/>
                <a:sym typeface="Muli"/>
              </a:rPr>
              <a:t>Dari hasil evaluasi, dapat disimpulkan bahwa model Linear Regression mampu memprediksi harga mobil bekas dengan tingkat kesalahan yang relatif kecil.</a:t>
            </a:r>
          </a:p>
          <a:p>
            <a:pPr algn="just">
              <a:lnSpc>
                <a:spcPts val="3410"/>
              </a:lnSpc>
            </a:pPr>
            <a:r>
              <a:rPr lang="en-US" sz="2435">
                <a:solidFill>
                  <a:srgbClr val="FFFFFF"/>
                </a:solidFill>
                <a:latin typeface="Muli"/>
                <a:ea typeface="Muli"/>
                <a:cs typeface="Muli"/>
                <a:sym typeface="Muli"/>
              </a:rPr>
              <a:t>Sebagian besar titik prediksi berada di sekitar garis ideal, yang berarti prediksi mendekati nilai aktual. Namun, masih terdapat beberapa penyimpangan pada harga yang sangat tinggi atau rendah, kemungkinan disebabkan oleh data yang tidak seimbang atau outlier pada dataset.</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3416" r="0" b="-83416"/>
            </a:stretch>
          </a:blipFill>
        </p:spPr>
      </p:sp>
      <p:sp>
        <p:nvSpPr>
          <p:cNvPr name="TextBox 3" id="3"/>
          <p:cNvSpPr txBox="true"/>
          <p:nvPr/>
        </p:nvSpPr>
        <p:spPr>
          <a:xfrm rot="0">
            <a:off x="2314586" y="4138364"/>
            <a:ext cx="13658828" cy="2757668"/>
          </a:xfrm>
          <a:prstGeom prst="rect">
            <a:avLst/>
          </a:prstGeom>
        </p:spPr>
        <p:txBody>
          <a:bodyPr anchor="t" rtlCol="false" tIns="0" lIns="0" bIns="0" rIns="0">
            <a:spAutoFit/>
          </a:bodyPr>
          <a:lstStyle/>
          <a:p>
            <a:pPr algn="ctr">
              <a:lnSpc>
                <a:spcPts val="21482"/>
              </a:lnSpc>
            </a:pPr>
            <a:r>
              <a:rPr lang="en-US" sz="18680">
                <a:solidFill>
                  <a:srgbClr val="FFFFFF"/>
                </a:solidFill>
                <a:latin typeface="League Gothic"/>
                <a:ea typeface="League Gothic"/>
                <a:cs typeface="League Gothic"/>
                <a:sym typeface="League Gothic"/>
              </a:rPr>
              <a:t>THANK YOU</a:t>
            </a:r>
          </a:p>
        </p:txBody>
      </p:sp>
      <p:sp>
        <p:nvSpPr>
          <p:cNvPr name="TextBox 4" id="4"/>
          <p:cNvSpPr txBox="true"/>
          <p:nvPr/>
        </p:nvSpPr>
        <p:spPr>
          <a:xfrm rot="0">
            <a:off x="7048816" y="6857932"/>
            <a:ext cx="4190367" cy="308554"/>
          </a:xfrm>
          <a:prstGeom prst="rect">
            <a:avLst/>
          </a:prstGeom>
        </p:spPr>
        <p:txBody>
          <a:bodyPr anchor="t" rtlCol="false" tIns="0" lIns="0" bIns="0" rIns="0">
            <a:spAutoFit/>
          </a:bodyPr>
          <a:lstStyle/>
          <a:p>
            <a:pPr algn="ctr">
              <a:lnSpc>
                <a:spcPts val="2608"/>
              </a:lnSpc>
            </a:pPr>
            <a:r>
              <a:rPr lang="en-US" sz="1799" spc="269">
                <a:solidFill>
                  <a:srgbClr val="FFFFFF"/>
                </a:solidFill>
                <a:latin typeface="Muli"/>
                <a:ea typeface="Muli"/>
                <a:cs typeface="Muli"/>
                <a:sym typeface="Muli"/>
              </a:rPr>
              <a:t>FOR YOUR ATTENTION</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527745" y="3894867"/>
            <a:ext cx="9043427" cy="9043427"/>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3"/>
              <a:stretch>
                <a:fillRect l="-25046" t="0" r="-25046" b="0"/>
              </a:stretch>
            </a:blipFill>
          </p:spPr>
        </p:sp>
      </p:grpSp>
      <p:sp>
        <p:nvSpPr>
          <p:cNvPr name="TextBox 5" id="5"/>
          <p:cNvSpPr txBox="true"/>
          <p:nvPr/>
        </p:nvSpPr>
        <p:spPr>
          <a:xfrm rot="0">
            <a:off x="1958325" y="1663131"/>
            <a:ext cx="7655641" cy="1217143"/>
          </a:xfrm>
          <a:prstGeom prst="rect">
            <a:avLst/>
          </a:prstGeom>
        </p:spPr>
        <p:txBody>
          <a:bodyPr anchor="t" rtlCol="false" tIns="0" lIns="0" bIns="0" rIns="0">
            <a:spAutoFit/>
          </a:bodyPr>
          <a:lstStyle/>
          <a:p>
            <a:pPr algn="l">
              <a:lnSpc>
                <a:spcPts val="9413"/>
              </a:lnSpc>
            </a:pPr>
            <a:r>
              <a:rPr lang="en-US" sz="8185">
                <a:solidFill>
                  <a:srgbClr val="FFFFFF"/>
                </a:solidFill>
                <a:latin typeface="League Gothic"/>
                <a:ea typeface="League Gothic"/>
                <a:cs typeface="League Gothic"/>
                <a:sym typeface="League Gothic"/>
              </a:rPr>
              <a:t>PENDAHULUAN</a:t>
            </a:r>
          </a:p>
        </p:txBody>
      </p:sp>
      <p:sp>
        <p:nvSpPr>
          <p:cNvPr name="TextBox 6" id="6"/>
          <p:cNvSpPr txBox="true"/>
          <p:nvPr/>
        </p:nvSpPr>
        <p:spPr>
          <a:xfrm rot="0">
            <a:off x="9613966" y="1818096"/>
            <a:ext cx="7477624" cy="7627498"/>
          </a:xfrm>
          <a:prstGeom prst="rect">
            <a:avLst/>
          </a:prstGeom>
        </p:spPr>
        <p:txBody>
          <a:bodyPr anchor="t" rtlCol="false" tIns="0" lIns="0" bIns="0" rIns="0">
            <a:spAutoFit/>
          </a:bodyPr>
          <a:lstStyle/>
          <a:p>
            <a:pPr algn="just">
              <a:lnSpc>
                <a:spcPts val="3595"/>
              </a:lnSpc>
            </a:pPr>
            <a:r>
              <a:rPr lang="en-US" sz="2568">
                <a:solidFill>
                  <a:srgbClr val="FFFFFF"/>
                </a:solidFill>
                <a:latin typeface="Muli"/>
                <a:ea typeface="Muli"/>
                <a:cs typeface="Muli"/>
                <a:sym typeface="Muli"/>
              </a:rPr>
              <a:t>Membeli mobil bekas, sering dilakukan oleh banyak orang. Terdapat beberapa alasan yang memungkinkan orang membeli mobil bekas daripada yang baru. Tapi, s</a:t>
            </a:r>
            <a:r>
              <a:rPr lang="en-US" sz="2568">
                <a:solidFill>
                  <a:srgbClr val="FFFFFF"/>
                </a:solidFill>
                <a:latin typeface="Muli"/>
                <a:ea typeface="Muli"/>
                <a:cs typeface="Muli"/>
                <a:sym typeface="Muli"/>
              </a:rPr>
              <a:t>eperti yang kita ketahui, harga mobil bekas bervariasi tergantung berbagai faktor seperti tahun, jarak tempuh, mesin, dll. Kita pun juga sering kesulitan untuk menentukan harga yang pas untuk sebuah mobil bekas yang akan kita beli ataupun dijual. MAka dari itu, kita dapat menggunakan  model prediksi untuk membantu memperkirakan harga jual wajar.</a:t>
            </a:r>
          </a:p>
          <a:p>
            <a:pPr algn="l">
              <a:lnSpc>
                <a:spcPts val="3595"/>
              </a:lnSpc>
            </a:pPr>
          </a:p>
          <a:p>
            <a:pPr algn="just">
              <a:lnSpc>
                <a:spcPts val="3595"/>
              </a:lnSpc>
            </a:pPr>
            <a:r>
              <a:rPr lang="en-US" sz="2568">
                <a:solidFill>
                  <a:srgbClr val="FFFFFF"/>
                </a:solidFill>
                <a:latin typeface="Muli"/>
                <a:ea typeface="Muli"/>
                <a:cs typeface="Muli"/>
                <a:sym typeface="Muli"/>
              </a:rPr>
              <a:t>Dengan Data Mining dan Linear Regression, kita bisa memprediksi harga berdasarkan data-data yang ada pada sebuah mobil atau data riwayat mobil.</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TextBox 3" id="3"/>
          <p:cNvSpPr txBox="true"/>
          <p:nvPr/>
        </p:nvSpPr>
        <p:spPr>
          <a:xfrm rot="0">
            <a:off x="1958325" y="1663131"/>
            <a:ext cx="5985375" cy="1217143"/>
          </a:xfrm>
          <a:prstGeom prst="rect">
            <a:avLst/>
          </a:prstGeom>
        </p:spPr>
        <p:txBody>
          <a:bodyPr anchor="t" rtlCol="false" tIns="0" lIns="0" bIns="0" rIns="0">
            <a:spAutoFit/>
          </a:bodyPr>
          <a:lstStyle/>
          <a:p>
            <a:pPr algn="l">
              <a:lnSpc>
                <a:spcPts val="9413"/>
              </a:lnSpc>
            </a:pPr>
            <a:r>
              <a:rPr lang="en-US" sz="8185">
                <a:solidFill>
                  <a:srgbClr val="FFFFFF"/>
                </a:solidFill>
                <a:latin typeface="League Gothic"/>
                <a:ea typeface="League Gothic"/>
                <a:cs typeface="League Gothic"/>
                <a:sym typeface="League Gothic"/>
              </a:rPr>
              <a:t>TUJUAN</a:t>
            </a:r>
          </a:p>
        </p:txBody>
      </p:sp>
      <p:sp>
        <p:nvSpPr>
          <p:cNvPr name="TextBox 4" id="4"/>
          <p:cNvSpPr txBox="true"/>
          <p:nvPr/>
        </p:nvSpPr>
        <p:spPr>
          <a:xfrm rot="0">
            <a:off x="2756136" y="3418988"/>
            <a:ext cx="12775728" cy="4928405"/>
          </a:xfrm>
          <a:prstGeom prst="rect">
            <a:avLst/>
          </a:prstGeom>
        </p:spPr>
        <p:txBody>
          <a:bodyPr anchor="t" rtlCol="false" tIns="0" lIns="0" bIns="0" rIns="0">
            <a:spAutoFit/>
          </a:bodyPr>
          <a:lstStyle/>
          <a:p>
            <a:pPr algn="just">
              <a:lnSpc>
                <a:spcPts val="3959"/>
              </a:lnSpc>
            </a:pPr>
            <a:r>
              <a:rPr lang="en-US" sz="2828">
                <a:solidFill>
                  <a:srgbClr val="FFFFFF"/>
                </a:solidFill>
                <a:latin typeface="Muli"/>
                <a:ea typeface="Muli"/>
                <a:cs typeface="Muli"/>
                <a:sym typeface="Muli"/>
              </a:rPr>
              <a:t>Proyek ini bertujuan untuk membangun model Linear Regression yang dapat m</a:t>
            </a:r>
            <a:r>
              <a:rPr lang="en-US" sz="2828">
                <a:solidFill>
                  <a:srgbClr val="FFFFFF"/>
                </a:solidFill>
                <a:latin typeface="Muli"/>
                <a:ea typeface="Muli"/>
                <a:cs typeface="Muli"/>
                <a:sym typeface="Muli"/>
              </a:rPr>
              <a:t>emprediksi harga mobil bekas berdasarkan data kendaraan dari platform Kaggle. Model ini diharapkan mampu memperkirakan harga mobil bekas dengan akurasi yang baik, sehingga dapat membantu pengambilan keputusan dalam jual beli kendaraan.</a:t>
            </a:r>
          </a:p>
          <a:p>
            <a:pPr algn="just">
              <a:lnSpc>
                <a:spcPts val="3959"/>
              </a:lnSpc>
            </a:pPr>
          </a:p>
          <a:p>
            <a:pPr algn="just">
              <a:lnSpc>
                <a:spcPts val="3959"/>
              </a:lnSpc>
            </a:pPr>
            <a:r>
              <a:rPr lang="en-US" sz="2828">
                <a:solidFill>
                  <a:srgbClr val="FFFFFF"/>
                </a:solidFill>
                <a:latin typeface="Muli"/>
                <a:ea typeface="Muli"/>
                <a:cs typeface="Muli"/>
                <a:sym typeface="Muli"/>
              </a:rPr>
              <a:t>S</a:t>
            </a:r>
            <a:r>
              <a:rPr lang="en-US" sz="2828">
                <a:solidFill>
                  <a:srgbClr val="FFFFFF"/>
                </a:solidFill>
                <a:latin typeface="Muli"/>
                <a:ea typeface="Muli"/>
                <a:cs typeface="Muli"/>
                <a:sym typeface="Muli"/>
              </a:rPr>
              <a:t>elain itu, proyek ini juga bertujuan untuk melatih kemampuan dalam melakukan preprocessing data, eksplorasi data, serta evaluasi model menggunakan metrik seperti R², MAE, MSE, dan RMSE.</a:t>
            </a:r>
          </a:p>
          <a:p>
            <a:pPr algn="just">
              <a:lnSpc>
                <a:spcPts val="3959"/>
              </a:lnSpc>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1709564" y="4615795"/>
            <a:ext cx="14868873" cy="806128"/>
          </a:xfrm>
          <a:custGeom>
            <a:avLst/>
            <a:gdLst/>
            <a:ahLst/>
            <a:cxnLst/>
            <a:rect r="r" b="b" t="t" l="l"/>
            <a:pathLst>
              <a:path h="806128" w="14868873">
                <a:moveTo>
                  <a:pt x="0" y="0"/>
                </a:moveTo>
                <a:lnTo>
                  <a:pt x="14868872" y="0"/>
                </a:lnTo>
                <a:lnTo>
                  <a:pt x="14868872" y="806128"/>
                </a:lnTo>
                <a:lnTo>
                  <a:pt x="0" y="806128"/>
                </a:lnTo>
                <a:lnTo>
                  <a:pt x="0" y="0"/>
                </a:lnTo>
                <a:close/>
              </a:path>
            </a:pathLst>
          </a:custGeom>
          <a:blipFill>
            <a:blip r:embed="rId3"/>
            <a:stretch>
              <a:fillRect l="-43012" t="-819239" r="-9584" b="-576024"/>
            </a:stretch>
          </a:blipFill>
        </p:spPr>
      </p:sp>
      <p:sp>
        <p:nvSpPr>
          <p:cNvPr name="TextBox 4" id="4"/>
          <p:cNvSpPr txBox="true"/>
          <p:nvPr/>
        </p:nvSpPr>
        <p:spPr>
          <a:xfrm rot="0">
            <a:off x="2756136" y="3215186"/>
            <a:ext cx="12775728" cy="6414680"/>
          </a:xfrm>
          <a:prstGeom prst="rect">
            <a:avLst/>
          </a:prstGeom>
        </p:spPr>
        <p:txBody>
          <a:bodyPr anchor="t" rtlCol="false" tIns="0" lIns="0" bIns="0" rIns="0">
            <a:spAutoFit/>
          </a:bodyPr>
          <a:lstStyle/>
          <a:p>
            <a:pPr algn="just">
              <a:lnSpc>
                <a:spcPts val="3959"/>
              </a:lnSpc>
            </a:pPr>
            <a:r>
              <a:rPr lang="en-US" sz="2828">
                <a:solidFill>
                  <a:srgbClr val="FFFFFF"/>
                </a:solidFill>
                <a:latin typeface="Muli"/>
                <a:ea typeface="Muli"/>
                <a:cs typeface="Muli"/>
                <a:sym typeface="Muli"/>
              </a:rPr>
              <a:t>Dataset yang digunakan berasal da</a:t>
            </a:r>
            <a:r>
              <a:rPr lang="en-US" sz="2828">
                <a:solidFill>
                  <a:srgbClr val="FFFFFF"/>
                </a:solidFill>
                <a:latin typeface="Muli"/>
                <a:ea typeface="Muli"/>
                <a:cs typeface="Muli"/>
                <a:sym typeface="Muli"/>
              </a:rPr>
              <a:t>ri Kaggle dengan judul “Used Cars Price Prediction”, dan telah disediakan melalui repository GitHub.</a:t>
            </a:r>
          </a:p>
          <a:p>
            <a:pPr algn="just">
              <a:lnSpc>
                <a:spcPts val="3959"/>
              </a:lnSpc>
            </a:pPr>
          </a:p>
          <a:p>
            <a:pPr algn="just">
              <a:lnSpc>
                <a:spcPts val="3959"/>
              </a:lnSpc>
            </a:pPr>
          </a:p>
          <a:p>
            <a:pPr algn="just">
              <a:lnSpc>
                <a:spcPts val="3959"/>
              </a:lnSpc>
            </a:pPr>
          </a:p>
          <a:p>
            <a:pPr algn="just">
              <a:lnSpc>
                <a:spcPts val="3959"/>
              </a:lnSpc>
            </a:pPr>
            <a:r>
              <a:rPr lang="en-US" sz="2828">
                <a:solidFill>
                  <a:srgbClr val="FFFFFF"/>
                </a:solidFill>
                <a:latin typeface="Muli"/>
                <a:ea typeface="Muli"/>
                <a:cs typeface="Muli"/>
                <a:sym typeface="Muli"/>
              </a:rPr>
              <a:t> Dataset ini berisi informasi mobil bekas yang mencakup data/kolom seperti:</a:t>
            </a:r>
          </a:p>
          <a:p>
            <a:pPr algn="just" marL="610684" indent="-305342" lvl="1">
              <a:lnSpc>
                <a:spcPts val="3959"/>
              </a:lnSpc>
              <a:buFont typeface="Arial"/>
              <a:buChar char="•"/>
            </a:pPr>
            <a:r>
              <a:rPr lang="en-US" sz="2828">
                <a:solidFill>
                  <a:srgbClr val="FFFFFF"/>
                </a:solidFill>
                <a:latin typeface="Muli"/>
                <a:ea typeface="Muli"/>
                <a:cs typeface="Muli"/>
                <a:sym typeface="Muli"/>
              </a:rPr>
              <a:t>Tahun pembuatan kendaraan</a:t>
            </a:r>
          </a:p>
          <a:p>
            <a:pPr algn="just" marL="610684" indent="-305342" lvl="1">
              <a:lnSpc>
                <a:spcPts val="3959"/>
              </a:lnSpc>
              <a:buFont typeface="Arial"/>
              <a:buChar char="•"/>
            </a:pPr>
            <a:r>
              <a:rPr lang="en-US" sz="2828">
                <a:solidFill>
                  <a:srgbClr val="FFFFFF"/>
                </a:solidFill>
                <a:latin typeface="Muli"/>
                <a:ea typeface="Muli"/>
                <a:cs typeface="Muli"/>
                <a:sym typeface="Muli"/>
              </a:rPr>
              <a:t>J</a:t>
            </a:r>
            <a:r>
              <a:rPr lang="en-US" sz="2828">
                <a:solidFill>
                  <a:srgbClr val="FFFFFF"/>
                </a:solidFill>
                <a:latin typeface="Muli"/>
                <a:ea typeface="Muli"/>
                <a:cs typeface="Muli"/>
                <a:sym typeface="Muli"/>
              </a:rPr>
              <a:t>arak tempuh (Kilometers_Driven)</a:t>
            </a:r>
          </a:p>
          <a:p>
            <a:pPr algn="just" marL="610684" indent="-305342" lvl="1">
              <a:lnSpc>
                <a:spcPts val="3959"/>
              </a:lnSpc>
              <a:buFont typeface="Arial"/>
              <a:buChar char="•"/>
            </a:pPr>
            <a:r>
              <a:rPr lang="en-US" sz="2828">
                <a:solidFill>
                  <a:srgbClr val="FFFFFF"/>
                </a:solidFill>
                <a:latin typeface="Muli"/>
                <a:ea typeface="Muli"/>
                <a:cs typeface="Muli"/>
                <a:sym typeface="Muli"/>
              </a:rPr>
              <a:t>Kapasitas mesin (Engine)</a:t>
            </a:r>
          </a:p>
          <a:p>
            <a:pPr algn="just" marL="610684" indent="-305342" lvl="1">
              <a:lnSpc>
                <a:spcPts val="3959"/>
              </a:lnSpc>
              <a:buFont typeface="Arial"/>
              <a:buChar char="•"/>
            </a:pPr>
            <a:r>
              <a:rPr lang="en-US" sz="2828">
                <a:solidFill>
                  <a:srgbClr val="FFFFFF"/>
                </a:solidFill>
                <a:latin typeface="Muli"/>
                <a:ea typeface="Muli"/>
                <a:cs typeface="Muli"/>
                <a:sym typeface="Muli"/>
              </a:rPr>
              <a:t>Tenaga mesin (Power)</a:t>
            </a:r>
          </a:p>
          <a:p>
            <a:pPr algn="just" marL="610684" indent="-305342" lvl="1">
              <a:lnSpc>
                <a:spcPts val="3959"/>
              </a:lnSpc>
              <a:buFont typeface="Arial"/>
              <a:buChar char="•"/>
            </a:pPr>
            <a:r>
              <a:rPr lang="en-US" sz="2828">
                <a:solidFill>
                  <a:srgbClr val="FFFFFF"/>
                </a:solidFill>
                <a:latin typeface="Muli"/>
                <a:ea typeface="Muli"/>
                <a:cs typeface="Muli"/>
                <a:sym typeface="Muli"/>
              </a:rPr>
              <a:t>Jumlah kursi (Seats)</a:t>
            </a:r>
          </a:p>
          <a:p>
            <a:pPr algn="just" marL="610684" indent="-305342" lvl="1">
              <a:lnSpc>
                <a:spcPts val="3959"/>
              </a:lnSpc>
              <a:buFont typeface="Arial"/>
              <a:buChar char="•"/>
            </a:pPr>
            <a:r>
              <a:rPr lang="en-US" sz="2828">
                <a:solidFill>
                  <a:srgbClr val="FFFFFF"/>
                </a:solidFill>
                <a:latin typeface="Muli"/>
                <a:ea typeface="Muli"/>
                <a:cs typeface="Muli"/>
                <a:sym typeface="Muli"/>
              </a:rPr>
              <a:t>Serta harga jual (Price) -&gt; variabel target</a:t>
            </a:r>
          </a:p>
          <a:p>
            <a:pPr algn="just" marL="610684" indent="-305342" lvl="1">
              <a:lnSpc>
                <a:spcPts val="3959"/>
              </a:lnSpc>
              <a:buFont typeface="Arial"/>
              <a:buChar char="•"/>
            </a:pPr>
            <a:r>
              <a:rPr lang="en-US" sz="2828">
                <a:solidFill>
                  <a:srgbClr val="FFFFFF"/>
                </a:solidFill>
                <a:latin typeface="Muli"/>
                <a:ea typeface="Muli"/>
                <a:cs typeface="Muli"/>
                <a:sym typeface="Muli"/>
              </a:rPr>
              <a:t>dll.</a:t>
            </a:r>
          </a:p>
        </p:txBody>
      </p:sp>
      <p:sp>
        <p:nvSpPr>
          <p:cNvPr name="TextBox 5" id="5"/>
          <p:cNvSpPr txBox="true"/>
          <p:nvPr/>
        </p:nvSpPr>
        <p:spPr>
          <a:xfrm rot="0">
            <a:off x="1958325" y="1663131"/>
            <a:ext cx="8500465" cy="1217143"/>
          </a:xfrm>
          <a:prstGeom prst="rect">
            <a:avLst/>
          </a:prstGeom>
        </p:spPr>
        <p:txBody>
          <a:bodyPr anchor="t" rtlCol="false" tIns="0" lIns="0" bIns="0" rIns="0">
            <a:spAutoFit/>
          </a:bodyPr>
          <a:lstStyle/>
          <a:p>
            <a:pPr algn="l">
              <a:lnSpc>
                <a:spcPts val="9413"/>
              </a:lnSpc>
            </a:pPr>
            <a:r>
              <a:rPr lang="en-US" sz="8185">
                <a:solidFill>
                  <a:srgbClr val="FFFFFF"/>
                </a:solidFill>
                <a:latin typeface="League Gothic"/>
                <a:ea typeface="League Gothic"/>
                <a:cs typeface="League Gothic"/>
                <a:sym typeface="League Gothic"/>
              </a:rPr>
              <a:t>DATASET YANG DIGUNAKAN</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1958325" y="3074145"/>
            <a:ext cx="6607090" cy="6369695"/>
          </a:xfrm>
          <a:custGeom>
            <a:avLst/>
            <a:gdLst/>
            <a:ahLst/>
            <a:cxnLst/>
            <a:rect r="r" b="b" t="t" l="l"/>
            <a:pathLst>
              <a:path h="6369695" w="6607090">
                <a:moveTo>
                  <a:pt x="0" y="0"/>
                </a:moveTo>
                <a:lnTo>
                  <a:pt x="6607090" y="0"/>
                </a:lnTo>
                <a:lnTo>
                  <a:pt x="6607090" y="6369694"/>
                </a:lnTo>
                <a:lnTo>
                  <a:pt x="0" y="6369694"/>
                </a:lnTo>
                <a:lnTo>
                  <a:pt x="0" y="0"/>
                </a:lnTo>
                <a:close/>
              </a:path>
            </a:pathLst>
          </a:custGeom>
          <a:blipFill>
            <a:blip r:embed="rId3"/>
            <a:stretch>
              <a:fillRect l="-112885" t="-74309" r="-183801" b="-44285"/>
            </a:stretch>
          </a:blipFill>
        </p:spPr>
      </p:sp>
      <p:sp>
        <p:nvSpPr>
          <p:cNvPr name="Freeform 4" id="4"/>
          <p:cNvSpPr/>
          <p:nvPr/>
        </p:nvSpPr>
        <p:spPr>
          <a:xfrm flipH="false" flipV="false" rot="0">
            <a:off x="10805811" y="3074145"/>
            <a:ext cx="5158915" cy="6369695"/>
          </a:xfrm>
          <a:custGeom>
            <a:avLst/>
            <a:gdLst/>
            <a:ahLst/>
            <a:cxnLst/>
            <a:rect r="r" b="b" t="t" l="l"/>
            <a:pathLst>
              <a:path h="6369695" w="5158915">
                <a:moveTo>
                  <a:pt x="0" y="0"/>
                </a:moveTo>
                <a:lnTo>
                  <a:pt x="5158916" y="0"/>
                </a:lnTo>
                <a:lnTo>
                  <a:pt x="5158916" y="6369694"/>
                </a:lnTo>
                <a:lnTo>
                  <a:pt x="0" y="6369694"/>
                </a:lnTo>
                <a:lnTo>
                  <a:pt x="0" y="0"/>
                </a:lnTo>
                <a:close/>
              </a:path>
            </a:pathLst>
          </a:custGeom>
          <a:blipFill>
            <a:blip r:embed="rId4"/>
            <a:stretch>
              <a:fillRect l="-196207" t="-69957" r="-399887" b="-129550"/>
            </a:stretch>
          </a:blipFill>
        </p:spPr>
      </p:sp>
      <p:sp>
        <p:nvSpPr>
          <p:cNvPr name="TextBox 5" id="5"/>
          <p:cNvSpPr txBox="true"/>
          <p:nvPr/>
        </p:nvSpPr>
        <p:spPr>
          <a:xfrm rot="0">
            <a:off x="1958325" y="1663131"/>
            <a:ext cx="8500465" cy="1217143"/>
          </a:xfrm>
          <a:prstGeom prst="rect">
            <a:avLst/>
          </a:prstGeom>
        </p:spPr>
        <p:txBody>
          <a:bodyPr anchor="t" rtlCol="false" tIns="0" lIns="0" bIns="0" rIns="0">
            <a:spAutoFit/>
          </a:bodyPr>
          <a:lstStyle/>
          <a:p>
            <a:pPr algn="l">
              <a:lnSpc>
                <a:spcPts val="9413"/>
              </a:lnSpc>
            </a:pPr>
            <a:r>
              <a:rPr lang="en-US" sz="8185">
                <a:solidFill>
                  <a:srgbClr val="FFFFFF"/>
                </a:solidFill>
                <a:latin typeface="League Gothic"/>
                <a:ea typeface="League Gothic"/>
                <a:cs typeface="League Gothic"/>
                <a:sym typeface="League Gothic"/>
              </a:rPr>
              <a:t>DATASET YANG DIGUNAKAN</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TextBox 3" id="3"/>
          <p:cNvSpPr txBox="true"/>
          <p:nvPr/>
        </p:nvSpPr>
        <p:spPr>
          <a:xfrm rot="0">
            <a:off x="1958325" y="1663131"/>
            <a:ext cx="11139658" cy="1217143"/>
          </a:xfrm>
          <a:prstGeom prst="rect">
            <a:avLst/>
          </a:prstGeom>
        </p:spPr>
        <p:txBody>
          <a:bodyPr anchor="t" rtlCol="false" tIns="0" lIns="0" bIns="0" rIns="0">
            <a:spAutoFit/>
          </a:bodyPr>
          <a:lstStyle/>
          <a:p>
            <a:pPr algn="l">
              <a:lnSpc>
                <a:spcPts val="9413"/>
              </a:lnSpc>
            </a:pPr>
            <a:r>
              <a:rPr lang="en-US" sz="8185">
                <a:solidFill>
                  <a:srgbClr val="FFFFFF"/>
                </a:solidFill>
                <a:latin typeface="League Gothic"/>
                <a:ea typeface="League Gothic"/>
                <a:cs typeface="League Gothic"/>
                <a:sym typeface="League Gothic"/>
              </a:rPr>
              <a:t>PREPROCESSING DATA</a:t>
            </a:r>
          </a:p>
        </p:txBody>
      </p:sp>
      <p:sp>
        <p:nvSpPr>
          <p:cNvPr name="TextBox 4" id="4"/>
          <p:cNvSpPr txBox="true"/>
          <p:nvPr/>
        </p:nvSpPr>
        <p:spPr>
          <a:xfrm rot="0">
            <a:off x="723294" y="3524418"/>
            <a:ext cx="9186322" cy="5252547"/>
          </a:xfrm>
          <a:prstGeom prst="rect">
            <a:avLst/>
          </a:prstGeom>
        </p:spPr>
        <p:txBody>
          <a:bodyPr anchor="t" rtlCol="false" tIns="0" lIns="0" bIns="0" rIns="0">
            <a:spAutoFit/>
          </a:bodyPr>
          <a:lstStyle/>
          <a:p>
            <a:pPr algn="just">
              <a:lnSpc>
                <a:spcPts val="3237"/>
              </a:lnSpc>
            </a:pPr>
            <a:r>
              <a:rPr lang="en-US" sz="2312">
                <a:solidFill>
                  <a:srgbClr val="FFFFFF"/>
                </a:solidFill>
                <a:latin typeface="Muli"/>
                <a:ea typeface="Muli"/>
                <a:cs typeface="Muli"/>
                <a:sym typeface="Muli"/>
              </a:rPr>
              <a:t>Sebelum membangun model, dilakukan beberapa tah</a:t>
            </a:r>
            <a:r>
              <a:rPr lang="en-US" sz="2312">
                <a:solidFill>
                  <a:srgbClr val="FFFFFF"/>
                </a:solidFill>
                <a:latin typeface="Muli"/>
                <a:ea typeface="Muli"/>
                <a:cs typeface="Muli"/>
                <a:sym typeface="Muli"/>
              </a:rPr>
              <a:t>ap preprocessing agar data siap digunakan:</a:t>
            </a:r>
          </a:p>
          <a:p>
            <a:pPr algn="just" marL="499220" indent="-249610" lvl="1">
              <a:lnSpc>
                <a:spcPts val="3237"/>
              </a:lnSpc>
              <a:buAutoNum type="arabicPeriod" startAt="1"/>
            </a:pPr>
            <a:r>
              <a:rPr lang="en-US" sz="2312">
                <a:solidFill>
                  <a:srgbClr val="FFFFFF"/>
                </a:solidFill>
                <a:latin typeface="Muli"/>
                <a:ea typeface="Muli"/>
                <a:cs typeface="Muli"/>
                <a:sym typeface="Muli"/>
              </a:rPr>
              <a:t>Menghapus kolom yang tidak diperlukan seperti Unnamed: 0.</a:t>
            </a:r>
          </a:p>
          <a:p>
            <a:pPr algn="just" marL="499220" indent="-249610" lvl="1">
              <a:lnSpc>
                <a:spcPts val="3237"/>
              </a:lnSpc>
              <a:buAutoNum type="arabicPeriod" startAt="1"/>
            </a:pPr>
            <a:r>
              <a:rPr lang="en-US" sz="2312">
                <a:solidFill>
                  <a:srgbClr val="FFFFFF"/>
                </a:solidFill>
                <a:latin typeface="Muli"/>
                <a:ea typeface="Muli"/>
                <a:cs typeface="Muli"/>
                <a:sym typeface="Muli"/>
              </a:rPr>
              <a:t>Menghapus</a:t>
            </a:r>
            <a:r>
              <a:rPr lang="en-US" sz="2312">
                <a:solidFill>
                  <a:srgbClr val="FFFFFF"/>
                </a:solidFill>
                <a:latin typeface="Muli"/>
                <a:ea typeface="Muli"/>
                <a:cs typeface="Muli"/>
                <a:sym typeface="Muli"/>
              </a:rPr>
              <a:t> data yang memiliki nilai kosong (missing values).</a:t>
            </a:r>
          </a:p>
          <a:p>
            <a:pPr algn="just" marL="499220" indent="-249610" lvl="1">
              <a:lnSpc>
                <a:spcPts val="3237"/>
              </a:lnSpc>
              <a:buAutoNum type="arabicPeriod" startAt="1"/>
            </a:pPr>
            <a:r>
              <a:rPr lang="en-US" sz="2312">
                <a:solidFill>
                  <a:srgbClr val="FFFFFF"/>
                </a:solidFill>
                <a:latin typeface="Muli"/>
                <a:ea typeface="Muli"/>
                <a:cs typeface="Muli"/>
                <a:sym typeface="Muli"/>
              </a:rPr>
              <a:t>Melakukan encoding pada data kategorikal menggunakan One-Hot Encoding.</a:t>
            </a:r>
          </a:p>
          <a:p>
            <a:pPr algn="just" marL="499220" indent="-249610" lvl="1">
              <a:lnSpc>
                <a:spcPts val="3237"/>
              </a:lnSpc>
              <a:buAutoNum type="arabicPeriod" startAt="1"/>
            </a:pPr>
            <a:r>
              <a:rPr lang="en-US" sz="2312">
                <a:solidFill>
                  <a:srgbClr val="FFFFFF"/>
                </a:solidFill>
                <a:latin typeface="Muli"/>
                <a:ea typeface="Muli"/>
                <a:cs typeface="Muli"/>
                <a:sym typeface="Muli"/>
              </a:rPr>
              <a:t>Mel</a:t>
            </a:r>
            <a:r>
              <a:rPr lang="en-US" sz="2312">
                <a:solidFill>
                  <a:srgbClr val="FFFFFF"/>
                </a:solidFill>
                <a:latin typeface="Muli"/>
                <a:ea typeface="Muli"/>
                <a:cs typeface="Muli"/>
                <a:sym typeface="Muli"/>
              </a:rPr>
              <a:t>akukan data scaling menggunakan StandardScaler agar semua fitur memiliki skala yang sama.</a:t>
            </a:r>
          </a:p>
          <a:p>
            <a:pPr algn="just" marL="499220" indent="-249610" lvl="1">
              <a:lnSpc>
                <a:spcPts val="3237"/>
              </a:lnSpc>
              <a:buAutoNum type="arabicPeriod" startAt="1"/>
            </a:pPr>
            <a:r>
              <a:rPr lang="en-US" sz="2312">
                <a:solidFill>
                  <a:srgbClr val="FFFFFF"/>
                </a:solidFill>
                <a:latin typeface="Muli"/>
                <a:ea typeface="Muli"/>
                <a:cs typeface="Muli"/>
                <a:sym typeface="Muli"/>
              </a:rPr>
              <a:t>Menghasilkan data akhir siap digunakan untuk pemodelan Linear Regression</a:t>
            </a:r>
          </a:p>
          <a:p>
            <a:pPr algn="just">
              <a:lnSpc>
                <a:spcPts val="3237"/>
              </a:lnSpc>
            </a:pPr>
            <a:r>
              <a:rPr lang="en-US" sz="2312">
                <a:solidFill>
                  <a:srgbClr val="FFFFFF"/>
                </a:solidFill>
                <a:latin typeface="Muli"/>
                <a:ea typeface="Muli"/>
                <a:cs typeface="Muli"/>
                <a:sym typeface="Muli"/>
              </a:rPr>
              <a:t>Proses preprocessing bertujuan untuk meningkatkan kualitas data dan memastikan model dapat belajar dengan baik dari pola yang a</a:t>
            </a:r>
            <a:r>
              <a:rPr lang="en-US" sz="2312">
                <a:solidFill>
                  <a:srgbClr val="FFFFFF"/>
                </a:solidFill>
                <a:latin typeface="Muli"/>
                <a:ea typeface="Muli"/>
                <a:cs typeface="Muli"/>
                <a:sym typeface="Muli"/>
              </a:rPr>
              <a:t>da.</a:t>
            </a:r>
          </a:p>
        </p:txBody>
      </p:sp>
      <p:sp>
        <p:nvSpPr>
          <p:cNvPr name="Freeform 5" id="5"/>
          <p:cNvSpPr/>
          <p:nvPr/>
        </p:nvSpPr>
        <p:spPr>
          <a:xfrm flipH="false" flipV="false" rot="0">
            <a:off x="11094509" y="4797514"/>
            <a:ext cx="5691488" cy="2201380"/>
          </a:xfrm>
          <a:custGeom>
            <a:avLst/>
            <a:gdLst/>
            <a:ahLst/>
            <a:cxnLst/>
            <a:rect r="r" b="b" t="t" l="l"/>
            <a:pathLst>
              <a:path h="2201380" w="5691488">
                <a:moveTo>
                  <a:pt x="0" y="0"/>
                </a:moveTo>
                <a:lnTo>
                  <a:pt x="5691488" y="0"/>
                </a:lnTo>
                <a:lnTo>
                  <a:pt x="5691488" y="2201380"/>
                </a:lnTo>
                <a:lnTo>
                  <a:pt x="0" y="2201380"/>
                </a:lnTo>
                <a:lnTo>
                  <a:pt x="0" y="0"/>
                </a:lnTo>
                <a:close/>
              </a:path>
            </a:pathLst>
          </a:custGeom>
          <a:blipFill>
            <a:blip r:embed="rId3"/>
            <a:stretch>
              <a:fillRect l="-136456" t="-371564" r="-237347" b="-179208"/>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10233491" y="3301434"/>
            <a:ext cx="7025809" cy="5956866"/>
          </a:xfrm>
          <a:custGeom>
            <a:avLst/>
            <a:gdLst/>
            <a:ahLst/>
            <a:cxnLst/>
            <a:rect r="r" b="b" t="t" l="l"/>
            <a:pathLst>
              <a:path h="5956866" w="7025809">
                <a:moveTo>
                  <a:pt x="0" y="0"/>
                </a:moveTo>
                <a:lnTo>
                  <a:pt x="7025809" y="0"/>
                </a:lnTo>
                <a:lnTo>
                  <a:pt x="7025809" y="5956866"/>
                </a:lnTo>
                <a:lnTo>
                  <a:pt x="0" y="5956866"/>
                </a:lnTo>
                <a:lnTo>
                  <a:pt x="0" y="0"/>
                </a:lnTo>
                <a:close/>
              </a:path>
            </a:pathLst>
          </a:custGeom>
          <a:blipFill>
            <a:blip r:embed="rId3"/>
            <a:stretch>
              <a:fillRect l="-77064" t="-36192" r="-50562" b="-6434"/>
            </a:stretch>
          </a:blipFill>
        </p:spPr>
      </p:sp>
      <p:sp>
        <p:nvSpPr>
          <p:cNvPr name="Freeform 4" id="4"/>
          <p:cNvSpPr/>
          <p:nvPr/>
        </p:nvSpPr>
        <p:spPr>
          <a:xfrm flipH="false" flipV="false" rot="0">
            <a:off x="1385661" y="8107127"/>
            <a:ext cx="7070548" cy="1394166"/>
          </a:xfrm>
          <a:custGeom>
            <a:avLst/>
            <a:gdLst/>
            <a:ahLst/>
            <a:cxnLst/>
            <a:rect r="r" b="b" t="t" l="l"/>
            <a:pathLst>
              <a:path h="1394166" w="7070548">
                <a:moveTo>
                  <a:pt x="0" y="0"/>
                </a:moveTo>
                <a:lnTo>
                  <a:pt x="7070547" y="0"/>
                </a:lnTo>
                <a:lnTo>
                  <a:pt x="7070547" y="1394166"/>
                </a:lnTo>
                <a:lnTo>
                  <a:pt x="0" y="1394166"/>
                </a:lnTo>
                <a:lnTo>
                  <a:pt x="0" y="0"/>
                </a:lnTo>
                <a:close/>
              </a:path>
            </a:pathLst>
          </a:custGeom>
          <a:blipFill>
            <a:blip r:embed="rId4"/>
            <a:stretch>
              <a:fillRect l="-94165" t="-500184" r="-129353" b="-271456"/>
            </a:stretch>
          </a:blipFill>
        </p:spPr>
      </p:sp>
      <p:sp>
        <p:nvSpPr>
          <p:cNvPr name="TextBox 5" id="5"/>
          <p:cNvSpPr txBox="true"/>
          <p:nvPr/>
        </p:nvSpPr>
        <p:spPr>
          <a:xfrm rot="0">
            <a:off x="1958325" y="1663131"/>
            <a:ext cx="11139658" cy="1217143"/>
          </a:xfrm>
          <a:prstGeom prst="rect">
            <a:avLst/>
          </a:prstGeom>
        </p:spPr>
        <p:txBody>
          <a:bodyPr anchor="t" rtlCol="false" tIns="0" lIns="0" bIns="0" rIns="0">
            <a:spAutoFit/>
          </a:bodyPr>
          <a:lstStyle/>
          <a:p>
            <a:pPr algn="l">
              <a:lnSpc>
                <a:spcPts val="9413"/>
              </a:lnSpc>
            </a:pPr>
            <a:r>
              <a:rPr lang="en-US" sz="8185">
                <a:solidFill>
                  <a:srgbClr val="FFFFFF"/>
                </a:solidFill>
                <a:latin typeface="League Gothic"/>
                <a:ea typeface="League Gothic"/>
                <a:cs typeface="League Gothic"/>
                <a:sym typeface="League Gothic"/>
              </a:rPr>
              <a:t>EXPLORATORY DATA ANALYSIS (EDA)</a:t>
            </a:r>
          </a:p>
        </p:txBody>
      </p:sp>
      <p:sp>
        <p:nvSpPr>
          <p:cNvPr name="TextBox 6" id="6"/>
          <p:cNvSpPr txBox="true"/>
          <p:nvPr/>
        </p:nvSpPr>
        <p:spPr>
          <a:xfrm rot="0">
            <a:off x="1028700" y="3450959"/>
            <a:ext cx="7784469" cy="4037858"/>
          </a:xfrm>
          <a:prstGeom prst="rect">
            <a:avLst/>
          </a:prstGeom>
        </p:spPr>
        <p:txBody>
          <a:bodyPr anchor="t" rtlCol="false" tIns="0" lIns="0" bIns="0" rIns="0">
            <a:spAutoFit/>
          </a:bodyPr>
          <a:lstStyle/>
          <a:p>
            <a:pPr algn="just">
              <a:lnSpc>
                <a:spcPts val="3237"/>
              </a:lnSpc>
            </a:pPr>
            <a:r>
              <a:rPr lang="en-US" sz="2312">
                <a:solidFill>
                  <a:srgbClr val="FFFFFF"/>
                </a:solidFill>
                <a:latin typeface="Muli"/>
                <a:ea typeface="Muli"/>
                <a:cs typeface="Muli"/>
                <a:sym typeface="Muli"/>
              </a:rPr>
              <a:t>Analisis eksplorasi dilakukan untuk memah</a:t>
            </a:r>
            <a:r>
              <a:rPr lang="en-US" sz="2312">
                <a:solidFill>
                  <a:srgbClr val="FFFFFF"/>
                </a:solidFill>
                <a:latin typeface="Muli"/>
                <a:ea typeface="Muli"/>
                <a:cs typeface="Muli"/>
                <a:sym typeface="Muli"/>
              </a:rPr>
              <a:t>ami hubungan antar fitur numerik dan kategorikal t</a:t>
            </a:r>
            <a:r>
              <a:rPr lang="en-US" sz="2312">
                <a:solidFill>
                  <a:srgbClr val="FFFFFF"/>
                </a:solidFill>
                <a:latin typeface="Muli"/>
                <a:ea typeface="Muli"/>
                <a:cs typeface="Muli"/>
                <a:sym typeface="Muli"/>
              </a:rPr>
              <a:t>erha</a:t>
            </a:r>
            <a:r>
              <a:rPr lang="en-US" sz="2312">
                <a:solidFill>
                  <a:srgbClr val="FFFFFF"/>
                </a:solidFill>
                <a:latin typeface="Muli"/>
                <a:ea typeface="Muli"/>
                <a:cs typeface="Muli"/>
                <a:sym typeface="Muli"/>
              </a:rPr>
              <a:t>dap harga mobil bekas.</a:t>
            </a:r>
          </a:p>
          <a:p>
            <a:pPr algn="just" marL="499220" indent="-249610" lvl="1">
              <a:lnSpc>
                <a:spcPts val="3237"/>
              </a:lnSpc>
              <a:buFont typeface="Arial"/>
              <a:buChar char="•"/>
            </a:pPr>
            <a:r>
              <a:rPr lang="en-US" sz="2312">
                <a:solidFill>
                  <a:srgbClr val="FFFFFF"/>
                </a:solidFill>
                <a:latin typeface="Muli"/>
                <a:ea typeface="Muli"/>
                <a:cs typeface="Muli"/>
                <a:sym typeface="Muli"/>
              </a:rPr>
              <a:t>Korelasi numerik divisualisasikan dengan heatmap yang menunjukkan data Power, Engin</a:t>
            </a:r>
            <a:r>
              <a:rPr lang="en-US" sz="2312">
                <a:solidFill>
                  <a:srgbClr val="FFFFFF"/>
                </a:solidFill>
                <a:latin typeface="Muli"/>
                <a:ea typeface="Muli"/>
                <a:cs typeface="Muli"/>
                <a:sym typeface="Muli"/>
              </a:rPr>
              <a:t>e,</a:t>
            </a:r>
            <a:r>
              <a:rPr lang="en-US" sz="2312">
                <a:solidFill>
                  <a:srgbClr val="FFFFFF"/>
                </a:solidFill>
                <a:latin typeface="Muli"/>
                <a:ea typeface="Muli"/>
                <a:cs typeface="Muli"/>
                <a:sym typeface="Muli"/>
              </a:rPr>
              <a:t> dan Year paling berkorelasi positif dengan Price.</a:t>
            </a:r>
          </a:p>
          <a:p>
            <a:pPr algn="just" marL="499220" indent="-249610" lvl="1">
              <a:lnSpc>
                <a:spcPts val="3237"/>
              </a:lnSpc>
              <a:buFont typeface="Arial"/>
              <a:buChar char="•"/>
            </a:pPr>
            <a:r>
              <a:rPr lang="en-US" sz="2312">
                <a:solidFill>
                  <a:srgbClr val="FFFFFF"/>
                </a:solidFill>
                <a:latin typeface="Muli"/>
                <a:ea typeface="Muli"/>
                <a:cs typeface="Muli"/>
                <a:sym typeface="Muli"/>
              </a:rPr>
              <a:t>Da</a:t>
            </a:r>
            <a:r>
              <a:rPr lang="en-US" sz="2312">
                <a:solidFill>
                  <a:srgbClr val="FFFFFF"/>
                </a:solidFill>
                <a:latin typeface="Muli"/>
                <a:ea typeface="Muli"/>
                <a:cs typeface="Muli"/>
                <a:sym typeface="Muli"/>
              </a:rPr>
              <a:t>ri hasil encoding, data yang paling berpengaruh terhadap harga antara lain Power, Engine, Fuel_Type_Diesel, dan Year</a:t>
            </a:r>
            <a:r>
              <a:rPr lang="en-US" sz="2312">
                <a:solidFill>
                  <a:srgbClr val="FFFFFF"/>
                </a:solidFill>
                <a:latin typeface="Muli"/>
                <a:ea typeface="Muli"/>
                <a:cs typeface="Muli"/>
                <a:sym typeface="Muli"/>
              </a:rPr>
              <a:t>.</a:t>
            </a:r>
          </a:p>
          <a:p>
            <a:pPr algn="just">
              <a:lnSpc>
                <a:spcPts val="3237"/>
              </a:lnSpc>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3416" r="0" b="-83416"/>
            </a:stretch>
          </a:blipFill>
        </p:spPr>
      </p:sp>
      <p:sp>
        <p:nvSpPr>
          <p:cNvPr name="Freeform 3" id="3"/>
          <p:cNvSpPr/>
          <p:nvPr/>
        </p:nvSpPr>
        <p:spPr>
          <a:xfrm flipH="false" flipV="false" rot="0">
            <a:off x="675854" y="3903204"/>
            <a:ext cx="8261701" cy="1446451"/>
          </a:xfrm>
          <a:custGeom>
            <a:avLst/>
            <a:gdLst/>
            <a:ahLst/>
            <a:cxnLst/>
            <a:rect r="r" b="b" t="t" l="l"/>
            <a:pathLst>
              <a:path h="1446451" w="8261701">
                <a:moveTo>
                  <a:pt x="0" y="0"/>
                </a:moveTo>
                <a:lnTo>
                  <a:pt x="8261701" y="0"/>
                </a:lnTo>
                <a:lnTo>
                  <a:pt x="8261701" y="1446451"/>
                </a:lnTo>
                <a:lnTo>
                  <a:pt x="0" y="1446451"/>
                </a:lnTo>
                <a:lnTo>
                  <a:pt x="0" y="0"/>
                </a:lnTo>
                <a:close/>
              </a:path>
            </a:pathLst>
          </a:custGeom>
          <a:blipFill>
            <a:blip r:embed="rId3"/>
            <a:stretch>
              <a:fillRect l="-62173" t="-214255" r="-54858" b="-344293"/>
            </a:stretch>
          </a:blipFill>
        </p:spPr>
      </p:sp>
      <p:sp>
        <p:nvSpPr>
          <p:cNvPr name="TextBox 4" id="4"/>
          <p:cNvSpPr txBox="true"/>
          <p:nvPr/>
        </p:nvSpPr>
        <p:spPr>
          <a:xfrm rot="0">
            <a:off x="1958325" y="1663131"/>
            <a:ext cx="5985375" cy="1217143"/>
          </a:xfrm>
          <a:prstGeom prst="rect">
            <a:avLst/>
          </a:prstGeom>
        </p:spPr>
        <p:txBody>
          <a:bodyPr anchor="t" rtlCol="false" tIns="0" lIns="0" bIns="0" rIns="0">
            <a:spAutoFit/>
          </a:bodyPr>
          <a:lstStyle/>
          <a:p>
            <a:pPr algn="l">
              <a:lnSpc>
                <a:spcPts val="9413"/>
              </a:lnSpc>
            </a:pPr>
            <a:r>
              <a:rPr lang="en-US" sz="8185">
                <a:solidFill>
                  <a:srgbClr val="FFFFFF"/>
                </a:solidFill>
                <a:latin typeface="League Gothic"/>
                <a:ea typeface="League Gothic"/>
                <a:cs typeface="League Gothic"/>
                <a:sym typeface="League Gothic"/>
              </a:rPr>
              <a:t>MODELING</a:t>
            </a:r>
          </a:p>
        </p:txBody>
      </p:sp>
      <p:sp>
        <p:nvSpPr>
          <p:cNvPr name="TextBox 5" id="5"/>
          <p:cNvSpPr txBox="true"/>
          <p:nvPr/>
        </p:nvSpPr>
        <p:spPr>
          <a:xfrm rot="0">
            <a:off x="1446083" y="6321205"/>
            <a:ext cx="6721243" cy="2655868"/>
          </a:xfrm>
          <a:prstGeom prst="rect">
            <a:avLst/>
          </a:prstGeom>
        </p:spPr>
        <p:txBody>
          <a:bodyPr anchor="t" rtlCol="false" tIns="0" lIns="0" bIns="0" rIns="0">
            <a:spAutoFit/>
          </a:bodyPr>
          <a:lstStyle/>
          <a:p>
            <a:pPr algn="just">
              <a:lnSpc>
                <a:spcPts val="3564"/>
              </a:lnSpc>
            </a:pPr>
            <a:r>
              <a:rPr lang="en-US" sz="2546">
                <a:solidFill>
                  <a:srgbClr val="FFFFFF"/>
                </a:solidFill>
                <a:latin typeface="Muli"/>
                <a:ea typeface="Muli"/>
                <a:cs typeface="Muli"/>
                <a:sym typeface="Muli"/>
              </a:rPr>
              <a:t>Setelah data siap, dilakukan proses pembentukan model menggunakan algoritma Linear Regression. Data dibagi menjadi dua bagian, yaitu 80% data latih dan 20% data uji menggunakan fungsi train_test_split().</a:t>
            </a:r>
          </a:p>
        </p:txBody>
      </p:sp>
      <p:sp>
        <p:nvSpPr>
          <p:cNvPr name="Freeform 6" id="6"/>
          <p:cNvSpPr/>
          <p:nvPr/>
        </p:nvSpPr>
        <p:spPr>
          <a:xfrm flipH="false" flipV="false" rot="0">
            <a:off x="10770448" y="3460454"/>
            <a:ext cx="5074662" cy="2331950"/>
          </a:xfrm>
          <a:custGeom>
            <a:avLst/>
            <a:gdLst/>
            <a:ahLst/>
            <a:cxnLst/>
            <a:rect r="r" b="b" t="t" l="l"/>
            <a:pathLst>
              <a:path h="2331950" w="5074662">
                <a:moveTo>
                  <a:pt x="0" y="0"/>
                </a:moveTo>
                <a:lnTo>
                  <a:pt x="5074662" y="0"/>
                </a:lnTo>
                <a:lnTo>
                  <a:pt x="5074662" y="2331951"/>
                </a:lnTo>
                <a:lnTo>
                  <a:pt x="0" y="2331951"/>
                </a:lnTo>
                <a:lnTo>
                  <a:pt x="0" y="0"/>
                </a:lnTo>
                <a:close/>
              </a:path>
            </a:pathLst>
          </a:custGeom>
          <a:blipFill>
            <a:blip r:embed="rId3"/>
            <a:stretch>
              <a:fillRect l="-117778" t="-228651" r="-193358" b="-146654"/>
            </a:stretch>
          </a:blipFill>
        </p:spPr>
      </p:sp>
      <p:sp>
        <p:nvSpPr>
          <p:cNvPr name="TextBox 7" id="7"/>
          <p:cNvSpPr txBox="true"/>
          <p:nvPr/>
        </p:nvSpPr>
        <p:spPr>
          <a:xfrm rot="0">
            <a:off x="10537509" y="6321205"/>
            <a:ext cx="6323198" cy="2829357"/>
          </a:xfrm>
          <a:prstGeom prst="rect">
            <a:avLst/>
          </a:prstGeom>
        </p:spPr>
        <p:txBody>
          <a:bodyPr anchor="t" rtlCol="false" tIns="0" lIns="0" bIns="0" rIns="0">
            <a:spAutoFit/>
          </a:bodyPr>
          <a:lstStyle/>
          <a:p>
            <a:pPr algn="just">
              <a:lnSpc>
                <a:spcPts val="3247"/>
              </a:lnSpc>
            </a:pPr>
            <a:r>
              <a:rPr lang="en-US" sz="2319">
                <a:solidFill>
                  <a:srgbClr val="FFFFFF"/>
                </a:solidFill>
                <a:latin typeface="Muli"/>
                <a:ea typeface="Muli"/>
                <a:cs typeface="Muli"/>
                <a:sym typeface="Muli"/>
              </a:rPr>
              <a:t>Selanjutnya, dilakukan proses scaling pada data agar model lebih stabil dan hasil prediksi lebih akurat. Model kemudian dilatih menggunakan model.fit(X_train_scaled, y_train) dan menghasilkan parameter regresi yang digunakan untuk memprediksi harga mobil bekas.</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3416" r="0" b="-83416"/>
            </a:stretch>
          </a:blipFill>
        </p:spPr>
      </p:sp>
      <p:sp>
        <p:nvSpPr>
          <p:cNvPr name="Freeform 3" id="3"/>
          <p:cNvSpPr/>
          <p:nvPr/>
        </p:nvSpPr>
        <p:spPr>
          <a:xfrm flipH="false" flipV="false" rot="0">
            <a:off x="1181820" y="5143500"/>
            <a:ext cx="6267980" cy="2046520"/>
          </a:xfrm>
          <a:custGeom>
            <a:avLst/>
            <a:gdLst/>
            <a:ahLst/>
            <a:cxnLst/>
            <a:rect r="r" b="b" t="t" l="l"/>
            <a:pathLst>
              <a:path h="2046520" w="6267980">
                <a:moveTo>
                  <a:pt x="0" y="0"/>
                </a:moveTo>
                <a:lnTo>
                  <a:pt x="6267980" y="0"/>
                </a:lnTo>
                <a:lnTo>
                  <a:pt x="6267980" y="2046520"/>
                </a:lnTo>
                <a:lnTo>
                  <a:pt x="0" y="2046520"/>
                </a:lnTo>
                <a:lnTo>
                  <a:pt x="0" y="0"/>
                </a:lnTo>
                <a:close/>
              </a:path>
            </a:pathLst>
          </a:custGeom>
          <a:blipFill>
            <a:blip r:embed="rId3"/>
            <a:stretch>
              <a:fillRect l="-133416" t="-322378" r="-238414" b="-345331"/>
            </a:stretch>
          </a:blipFill>
        </p:spPr>
      </p:sp>
      <p:sp>
        <p:nvSpPr>
          <p:cNvPr name="TextBox 4" id="4"/>
          <p:cNvSpPr txBox="true"/>
          <p:nvPr/>
        </p:nvSpPr>
        <p:spPr>
          <a:xfrm rot="0">
            <a:off x="1958325" y="1663131"/>
            <a:ext cx="5985375" cy="1217143"/>
          </a:xfrm>
          <a:prstGeom prst="rect">
            <a:avLst/>
          </a:prstGeom>
        </p:spPr>
        <p:txBody>
          <a:bodyPr anchor="t" rtlCol="false" tIns="0" lIns="0" bIns="0" rIns="0">
            <a:spAutoFit/>
          </a:bodyPr>
          <a:lstStyle/>
          <a:p>
            <a:pPr algn="l">
              <a:lnSpc>
                <a:spcPts val="9413"/>
              </a:lnSpc>
            </a:pPr>
            <a:r>
              <a:rPr lang="en-US" sz="8185">
                <a:solidFill>
                  <a:srgbClr val="FFFFFF"/>
                </a:solidFill>
                <a:latin typeface="League Gothic"/>
                <a:ea typeface="League Gothic"/>
                <a:cs typeface="League Gothic"/>
                <a:sym typeface="League Gothic"/>
              </a:rPr>
              <a:t>EVALUASI MODEL</a:t>
            </a:r>
          </a:p>
        </p:txBody>
      </p:sp>
      <p:sp>
        <p:nvSpPr>
          <p:cNvPr name="TextBox 5" id="5"/>
          <p:cNvSpPr txBox="true"/>
          <p:nvPr/>
        </p:nvSpPr>
        <p:spPr>
          <a:xfrm rot="0">
            <a:off x="650167" y="3230241"/>
            <a:ext cx="7717903" cy="1302333"/>
          </a:xfrm>
          <a:prstGeom prst="rect">
            <a:avLst/>
          </a:prstGeom>
        </p:spPr>
        <p:txBody>
          <a:bodyPr anchor="t" rtlCol="false" tIns="0" lIns="0" bIns="0" rIns="0">
            <a:spAutoFit/>
          </a:bodyPr>
          <a:lstStyle/>
          <a:p>
            <a:pPr algn="just">
              <a:lnSpc>
                <a:spcPts val="3516"/>
              </a:lnSpc>
            </a:pPr>
            <a:r>
              <a:rPr lang="en-US" sz="2511">
                <a:solidFill>
                  <a:srgbClr val="FFFFFF"/>
                </a:solidFill>
                <a:latin typeface="Muli"/>
                <a:ea typeface="Muli"/>
                <a:cs typeface="Muli"/>
                <a:sym typeface="Muli"/>
              </a:rPr>
              <a:t>Model yang telah dibangun kemudian diuji menggunakan data uji. Hasil evaluasi diperoleh sebagai berikut:</a:t>
            </a:r>
          </a:p>
        </p:txBody>
      </p:sp>
      <p:sp>
        <p:nvSpPr>
          <p:cNvPr name="TextBox 6" id="6"/>
          <p:cNvSpPr txBox="true"/>
          <p:nvPr/>
        </p:nvSpPr>
        <p:spPr>
          <a:xfrm rot="0">
            <a:off x="8958461" y="3230241"/>
            <a:ext cx="8538879" cy="6378884"/>
          </a:xfrm>
          <a:prstGeom prst="rect">
            <a:avLst/>
          </a:prstGeom>
        </p:spPr>
        <p:txBody>
          <a:bodyPr anchor="t" rtlCol="false" tIns="0" lIns="0" bIns="0" rIns="0">
            <a:spAutoFit/>
          </a:bodyPr>
          <a:lstStyle/>
          <a:p>
            <a:pPr algn="just">
              <a:lnSpc>
                <a:spcPts val="3410"/>
              </a:lnSpc>
            </a:pPr>
            <a:r>
              <a:rPr lang="en-US" sz="2435">
                <a:solidFill>
                  <a:srgbClr val="FFFFFF"/>
                </a:solidFill>
                <a:latin typeface="Muli"/>
                <a:ea typeface="Muli"/>
                <a:cs typeface="Muli"/>
                <a:sym typeface="Muli"/>
              </a:rPr>
              <a:t>Berdasarkan hasil evaluasi model Linear Regression untuk prediksi harga mobil bekas:</a:t>
            </a:r>
          </a:p>
          <a:p>
            <a:pPr algn="just" marL="525921" indent="-262961" lvl="1">
              <a:lnSpc>
                <a:spcPts val="3410"/>
              </a:lnSpc>
              <a:buFont typeface="Arial"/>
              <a:buChar char="•"/>
            </a:pPr>
            <a:r>
              <a:rPr lang="en-US" sz="2435">
                <a:solidFill>
                  <a:srgbClr val="FFFFFF"/>
                </a:solidFill>
                <a:latin typeface="Muli"/>
                <a:ea typeface="Muli"/>
                <a:cs typeface="Muli"/>
                <a:sym typeface="Muli"/>
              </a:rPr>
              <a:t>Nilai R² = 0.6646 menunjukkan bahwa sekitar 66,46% variasi harga mobil dapat dijelaskan oleh data-data  yang digunakan dalam model (seperti Power, Engine, Year, dan lain-lain). Artinya, model sudah cukup baik dalam menangkap pola hubungan antara data kendaraan dengan harga jual mobil.</a:t>
            </a:r>
          </a:p>
          <a:p>
            <a:pPr algn="just" marL="525921" indent="-262961" lvl="1">
              <a:lnSpc>
                <a:spcPts val="3410"/>
              </a:lnSpc>
              <a:buFont typeface="Arial"/>
              <a:buChar char="•"/>
            </a:pPr>
            <a:r>
              <a:rPr lang="en-US" sz="2435">
                <a:solidFill>
                  <a:srgbClr val="FFFFFF"/>
                </a:solidFill>
                <a:latin typeface="Muli"/>
                <a:ea typeface="Muli"/>
                <a:cs typeface="Muli"/>
                <a:sym typeface="Muli"/>
              </a:rPr>
              <a:t>Nilai MAE = 3.3650 berarti rata-rata kesalahan prediksi harga mobil adalah sekitar 3,36 Lakh dari harga sebenarnya.</a:t>
            </a:r>
          </a:p>
          <a:p>
            <a:pPr algn="just" marL="525921" indent="-262961" lvl="1">
              <a:lnSpc>
                <a:spcPts val="3410"/>
              </a:lnSpc>
              <a:buFont typeface="Arial"/>
              <a:buChar char="•"/>
            </a:pPr>
            <a:r>
              <a:rPr lang="en-US" sz="2435">
                <a:solidFill>
                  <a:srgbClr val="FFFFFF"/>
                </a:solidFill>
                <a:latin typeface="Muli"/>
                <a:ea typeface="Muli"/>
                <a:cs typeface="Muli"/>
                <a:sym typeface="Muli"/>
              </a:rPr>
              <a:t>Nilai MSE = 41.0934 dan RMSE = 6.4104 menunjukkan bahwa secara rata-rata, model memiliki deviasi sekitar 6,41 Lakh dari nilai aktual.</a:t>
            </a:r>
          </a:p>
          <a:p>
            <a:pPr algn="just">
              <a:lnSpc>
                <a:spcPts val="3410"/>
              </a:lnSpc>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DAG08DjphkU</dc:identifier>
  <dcterms:modified xsi:type="dcterms:W3CDTF">2011-08-01T06:04:30Z</dcterms:modified>
  <cp:revision>1</cp:revision>
  <dc:title>Project Regresi Linear - Azka Reza Aditya</dc:title>
</cp:coreProperties>
</file>